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67" r:id="rId4"/>
    <p:sldId id="262" r:id="rId5"/>
    <p:sldId id="264" r:id="rId6"/>
    <p:sldId id="266" r:id="rId7"/>
    <p:sldId id="265" r:id="rId8"/>
    <p:sldId id="269" r:id="rId9"/>
    <p:sldId id="257" r:id="rId10"/>
    <p:sldId id="258" r:id="rId11"/>
    <p:sldId id="259" r:id="rId12"/>
    <p:sldId id="260" r:id="rId13"/>
    <p:sldId id="261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2F03B-AB03-4C51-A332-BBC03996F739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6BC25-5BE2-4E33-B1CA-CEA7326353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20E58-981B-4F71-8B15-09DA6C45EB11}" type="datetimeFigureOut">
              <a:rPr lang="en-US" smtClean="0"/>
              <a:pPr/>
              <a:t>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AEACD-D740-4221-890A-14784B9449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uisamariaarias.wordpress.com/category/0-3-matematicas/0-8-0-fracciones/8-0-1-fracciones-y-sus-terminos/" TargetMode="External"/><Relationship Id="rId2" Type="http://schemas.openxmlformats.org/officeDocument/2006/relationships/hyperlink" Target="http://www.profesorenlinea.cl/matematica/Fraccio3y4Ejer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fesorenlinea.cl/matematica/Fraccio3y4Repres.htm" TargetMode="External"/><Relationship Id="rId2" Type="http://schemas.openxmlformats.org/officeDocument/2006/relationships/hyperlink" Target="http://www.i-matematicas.com/madrid/libro/pagina/Representacion/entrada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Fracciones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La regla a recordar es:</a:t>
            </a:r>
            <a:br>
              <a:rPr lang="es-ES" b="1" dirty="0" smtClean="0">
                <a:solidFill>
                  <a:srgbClr val="FF0000"/>
                </a:solidFill>
              </a:rPr>
            </a:b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¡Lo que haces a la parte de arriba de la fracción también lo tienes que hacer a la parte de abajo!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Por eso, estas fracciones son en realidad la misma:</a:t>
            </a:r>
            <a:endParaRPr lang="en-US" b="1" dirty="0"/>
          </a:p>
        </p:txBody>
      </p:sp>
      <p:pic>
        <p:nvPicPr>
          <p:cNvPr id="4" name="Content Placeholder 3" descr="amplisim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6599" y="2563019"/>
            <a:ext cx="3292277" cy="33043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Y en un dibujo se ve así:</a:t>
            </a:r>
            <a:br>
              <a:rPr lang="es-ES" dirty="0" smtClean="0"/>
            </a:br>
            <a:endParaRPr lang="en-US" dirty="0"/>
          </a:p>
        </p:txBody>
      </p:sp>
      <p:pic>
        <p:nvPicPr>
          <p:cNvPr id="4" name="Content Placeholder 3" descr="pie-1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514600"/>
            <a:ext cx="1752600" cy="1752600"/>
          </a:xfrm>
        </p:spPr>
      </p:pic>
      <p:pic>
        <p:nvPicPr>
          <p:cNvPr id="5" name="Picture 4" descr="pie-2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514600"/>
            <a:ext cx="1714500" cy="1714500"/>
          </a:xfrm>
          <a:prstGeom prst="rect">
            <a:avLst/>
          </a:prstGeom>
        </p:spPr>
      </p:pic>
      <p:pic>
        <p:nvPicPr>
          <p:cNvPr id="6" name="Picture 5" descr="pie-4-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2590800"/>
            <a:ext cx="175260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76400" y="1905001"/>
            <a:ext cx="1219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1/2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1981200"/>
            <a:ext cx="965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2/4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1981200"/>
            <a:ext cx="889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4/8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s-ES" b="1" dirty="0" smtClean="0"/>
              <a:t>Importante:</a:t>
            </a:r>
          </a:p>
          <a:p>
            <a:r>
              <a:rPr lang="es-ES" dirty="0" smtClean="0"/>
              <a:t>Las partes de arriba y abajo de la fracción siempre deben ser números enteros.</a:t>
            </a:r>
          </a:p>
          <a:p>
            <a:r>
              <a:rPr lang="es-ES" dirty="0" smtClean="0"/>
              <a:t>Las operaciones que podemos hacer son multiplicar y dividir (siempre las dos partes a la vez). Si sumamos o restamos un número arriba y abajo, </a:t>
            </a:r>
            <a:r>
              <a:rPr lang="es-ES" b="1" dirty="0" smtClean="0"/>
              <a:t>no</a:t>
            </a:r>
            <a:r>
              <a:rPr lang="es-ES" dirty="0" smtClean="0"/>
              <a:t> tendremos una fracción equivalente.</a:t>
            </a:r>
          </a:p>
          <a:p>
            <a:r>
              <a:rPr lang="es-ES" dirty="0" smtClean="0"/>
              <a:t>El número que elijas para dividir las dos partes no debe dejar ningún resto en las divisiones.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www.profesorenlinea.cl/matematica/Fraccio3y4Ejer.htm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http://luisamariaarias.wordpress.com/category/0-3-matematicas/0-8-0-fracciones/8-0-1-fracciones-y-sus-terminos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Fracciones</a:t>
            </a:r>
            <a:r>
              <a:rPr lang="en-US" dirty="0" smtClean="0"/>
              <a:t> , </a:t>
            </a:r>
            <a:r>
              <a:rPr lang="en-US" dirty="0" err="1" smtClean="0"/>
              <a:t>numerador</a:t>
            </a:r>
            <a:r>
              <a:rPr lang="en-US" dirty="0" smtClean="0"/>
              <a:t>, </a:t>
            </a:r>
            <a:r>
              <a:rPr lang="en-US" dirty="0" err="1" smtClean="0"/>
              <a:t>denominador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r>
              <a:rPr lang="es-ES" sz="2400" dirty="0" smtClean="0"/>
              <a:t>¿Qué es una fracción? Una fracción es un número que nos indica que tenemos un entero divido en partes iguales y tomamos una o varias de dichas partes.</a:t>
            </a:r>
          </a:p>
          <a:p>
            <a:r>
              <a:rPr lang="es-ES" sz="2400" dirty="0" smtClean="0"/>
              <a:t>La fracción está formada por dos términos: el </a:t>
            </a:r>
            <a:r>
              <a:rPr lang="es-ES" sz="2400" dirty="0"/>
              <a:t>numerador</a:t>
            </a:r>
            <a:r>
              <a:rPr lang="es-ES" sz="2400" dirty="0" smtClean="0"/>
              <a:t> y el </a:t>
            </a:r>
            <a:r>
              <a:rPr lang="es-ES" sz="2400" dirty="0"/>
              <a:t>denominador</a:t>
            </a:r>
            <a:r>
              <a:rPr lang="es-ES" sz="2400" dirty="0" smtClean="0"/>
              <a:t>. El numerador es el número que está sobre la raya fraccionaria y el denominador es el que está bajo la raya fraccionaria.</a:t>
            </a:r>
          </a:p>
          <a:p>
            <a:endParaRPr lang="es-ES" dirty="0" smtClean="0"/>
          </a:p>
          <a:p>
            <a:endParaRPr lang="en-US" dirty="0"/>
          </a:p>
        </p:txBody>
      </p:sp>
      <p:pic>
        <p:nvPicPr>
          <p:cNvPr id="4" name="Picture 3" descr="img_auto_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4495800"/>
            <a:ext cx="5170078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accio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6417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Comparando</a:t>
            </a:r>
            <a:r>
              <a:rPr lang="en-US" dirty="0" smtClean="0"/>
              <a:t> </a:t>
            </a:r>
            <a:r>
              <a:rPr lang="en-US" dirty="0" err="1" smtClean="0"/>
              <a:t>fracciones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r>
              <a:rPr lang="en-US" sz="2800" b="1" dirty="0" err="1"/>
              <a:t>Fracciones</a:t>
            </a:r>
            <a:r>
              <a:rPr lang="en-US" sz="2800" b="1" dirty="0"/>
              <a:t> de </a:t>
            </a:r>
            <a:r>
              <a:rPr lang="en-US" sz="2800" b="1" dirty="0" err="1"/>
              <a:t>igual</a:t>
            </a:r>
            <a:r>
              <a:rPr lang="en-US" sz="2800" b="1" dirty="0"/>
              <a:t> </a:t>
            </a:r>
            <a:r>
              <a:rPr lang="en-US" sz="2800" b="1" dirty="0" err="1"/>
              <a:t>denominador</a:t>
            </a:r>
            <a:endParaRPr lang="en-US" sz="2800" b="1" dirty="0"/>
          </a:p>
          <a:p>
            <a:r>
              <a:rPr lang="es-ES" sz="2800" b="1" dirty="0"/>
              <a:t>Primer caso</a:t>
            </a:r>
            <a:r>
              <a:rPr lang="es-ES" sz="2800" dirty="0"/>
              <a:t>: entre dos o más fracciones que tienen </a:t>
            </a:r>
            <a:r>
              <a:rPr lang="es-ES" sz="2800" b="1" dirty="0"/>
              <a:t>igual denominador</a:t>
            </a:r>
            <a:r>
              <a:rPr lang="es-ES" sz="2800" dirty="0"/>
              <a:t> es </a:t>
            </a:r>
            <a:r>
              <a:rPr lang="es-ES" sz="2800" b="1" dirty="0"/>
              <a:t>mayor</a:t>
            </a:r>
            <a:r>
              <a:rPr lang="es-ES" sz="2800" dirty="0"/>
              <a:t> la que tiene </a:t>
            </a:r>
            <a:r>
              <a:rPr lang="es-ES" sz="2800" b="1" dirty="0"/>
              <a:t>mayor </a:t>
            </a:r>
            <a:r>
              <a:rPr lang="es-ES" sz="2800" b="1" dirty="0" smtClean="0"/>
              <a:t>numerador</a:t>
            </a:r>
            <a:r>
              <a:rPr lang="es-ES" sz="2800" dirty="0" smtClean="0"/>
              <a:t>.</a:t>
            </a:r>
          </a:p>
          <a:p>
            <a:pPr>
              <a:buNone/>
            </a:pPr>
            <a:endParaRPr lang="es-ES" dirty="0" smtClean="0"/>
          </a:p>
        </p:txBody>
      </p:sp>
      <p:pic>
        <p:nvPicPr>
          <p:cNvPr id="5" name="Picture 4" descr="SumarFraccion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2743200"/>
            <a:ext cx="6324600" cy="21784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5000" y="48768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2/6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24600" y="48006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4/6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4114800" y="4876800"/>
            <a:ext cx="7040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3/6</a:t>
            </a:r>
            <a:endParaRPr lang="en-US" sz="2800" b="1" dirty="0"/>
          </a:p>
        </p:txBody>
      </p:sp>
      <p:sp>
        <p:nvSpPr>
          <p:cNvPr id="10" name="Rectangle 9"/>
          <p:cNvSpPr/>
          <p:nvPr/>
        </p:nvSpPr>
        <p:spPr>
          <a:xfrm>
            <a:off x="685800" y="5410200"/>
            <a:ext cx="7924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Si te fijas, la fracción que tiene </a:t>
            </a:r>
            <a:r>
              <a:rPr lang="es-ES" sz="2000" b="1" u="sng" dirty="0">
                <a:solidFill>
                  <a:srgbClr val="FF0000"/>
                </a:solidFill>
              </a:rPr>
              <a:t>mayor numerador</a:t>
            </a:r>
            <a:r>
              <a:rPr lang="es-ES" sz="2000" b="1" dirty="0">
                <a:solidFill>
                  <a:srgbClr val="FF0000"/>
                </a:solidFill>
              </a:rPr>
              <a:t>, o sea 4/6 es la fracción mayor, la superficie pintada de azul es más grande que la de las otras dos fracciones. 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Fracciones</a:t>
            </a:r>
            <a:r>
              <a:rPr lang="en-US" b="1" dirty="0"/>
              <a:t> de </a:t>
            </a:r>
            <a:r>
              <a:rPr lang="en-US" b="1" dirty="0" err="1"/>
              <a:t>igual</a:t>
            </a:r>
            <a:r>
              <a:rPr lang="en-US" b="1" dirty="0"/>
              <a:t> </a:t>
            </a:r>
            <a:r>
              <a:rPr lang="en-US" b="1" dirty="0" err="1"/>
              <a:t>numerador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r>
              <a:rPr lang="es-ES" sz="2800" b="1" dirty="0"/>
              <a:t>Segundo caso</a:t>
            </a:r>
            <a:r>
              <a:rPr lang="es-ES" sz="2800" dirty="0"/>
              <a:t>: dos o más fracciones que tiene </a:t>
            </a:r>
            <a:r>
              <a:rPr lang="es-ES" sz="2800" b="1" dirty="0"/>
              <a:t>igual numerador</a:t>
            </a:r>
            <a:r>
              <a:rPr lang="es-ES" sz="2800" dirty="0"/>
              <a:t> es </a:t>
            </a:r>
            <a:r>
              <a:rPr lang="es-ES" sz="2800" b="1" dirty="0"/>
              <a:t>mayor</a:t>
            </a:r>
            <a:r>
              <a:rPr lang="es-ES" sz="2800" dirty="0"/>
              <a:t> la que tiene </a:t>
            </a:r>
            <a:r>
              <a:rPr lang="es-ES" sz="2800" b="1" dirty="0"/>
              <a:t>menor </a:t>
            </a:r>
            <a:r>
              <a:rPr lang="es-ES" sz="2800" b="1" dirty="0" smtClean="0"/>
              <a:t>denominador.</a:t>
            </a:r>
          </a:p>
          <a:p>
            <a:endParaRPr lang="en-US" sz="2800" dirty="0"/>
          </a:p>
          <a:p>
            <a:endParaRPr lang="es-ES" sz="2800" dirty="0" smtClean="0"/>
          </a:p>
          <a:p>
            <a:endParaRPr lang="es-ES" sz="2800" dirty="0"/>
          </a:p>
          <a:p>
            <a:endParaRPr lang="es-ES" sz="2800" dirty="0" smtClean="0"/>
          </a:p>
          <a:p>
            <a:endParaRPr lang="es-ES" sz="2800" dirty="0"/>
          </a:p>
          <a:p>
            <a:pPr>
              <a:buNone/>
            </a:pPr>
            <a:endParaRPr lang="es-ES" sz="2800" dirty="0" smtClean="0"/>
          </a:p>
          <a:p>
            <a:r>
              <a:rPr lang="es-ES" sz="2800" dirty="0" smtClean="0"/>
              <a:t>Si </a:t>
            </a:r>
            <a:r>
              <a:rPr lang="es-ES" sz="2800" dirty="0"/>
              <a:t>has prestado atención, te habrás dado cuenta que la fracción con </a:t>
            </a:r>
            <a:r>
              <a:rPr lang="es-ES" sz="2800" b="1" dirty="0"/>
              <a:t>menor denominador</a:t>
            </a:r>
            <a:r>
              <a:rPr lang="es-ES" sz="2800" dirty="0"/>
              <a:t>, o sea </a:t>
            </a:r>
            <a:r>
              <a:rPr lang="es-ES" sz="2800" b="1" dirty="0"/>
              <a:t>2/3</a:t>
            </a:r>
            <a:r>
              <a:rPr lang="es-ES" sz="2800" dirty="0"/>
              <a:t> es la mayor ya que la superficie pintada de azul es la más grande.</a:t>
            </a:r>
          </a:p>
          <a:p>
            <a:endParaRPr lang="en-US" sz="2800" dirty="0"/>
          </a:p>
        </p:txBody>
      </p:sp>
      <p:pic>
        <p:nvPicPr>
          <p:cNvPr id="4" name="Picture 3" descr="SumarFraccione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4839" y="1981200"/>
            <a:ext cx="5973096" cy="198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9800" y="38862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2/12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14800" y="38862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2/6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81200" y="38862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2/3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za_5-8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2286000"/>
            <a:ext cx="1476375" cy="1476375"/>
          </a:xfrm>
        </p:spPr>
      </p:pic>
      <p:pic>
        <p:nvPicPr>
          <p:cNvPr id="5" name="Picture 4" descr="cuart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2209800"/>
            <a:ext cx="1752600" cy="1752600"/>
          </a:xfrm>
          <a:prstGeom prst="rect">
            <a:avLst/>
          </a:prstGeom>
        </p:spPr>
      </p:pic>
      <p:pic>
        <p:nvPicPr>
          <p:cNvPr id="6" name="Picture 5" descr="igual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2362200"/>
            <a:ext cx="1877391" cy="152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3810000"/>
            <a:ext cx="91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˂ 1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38862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=</a:t>
            </a:r>
            <a:r>
              <a:rPr lang="en-US" sz="3200" b="1" dirty="0" smtClean="0"/>
              <a:t> 1</a:t>
            </a:r>
            <a:endParaRPr lang="en-US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40386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˃</a:t>
            </a:r>
            <a:r>
              <a:rPr lang="en-US" sz="3200" b="1" dirty="0" smtClean="0"/>
              <a:t>1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 err="1"/>
              <a:t>Tercer</a:t>
            </a:r>
            <a:r>
              <a:rPr lang="en-US" sz="2400" b="1" dirty="0"/>
              <a:t> </a:t>
            </a:r>
            <a:r>
              <a:rPr lang="en-US" sz="2400" b="1" dirty="0" err="1"/>
              <a:t>caso</a:t>
            </a:r>
            <a:r>
              <a:rPr lang="en-US" sz="2400" dirty="0"/>
              <a:t>: </a:t>
            </a:r>
            <a:r>
              <a:rPr lang="en-US" sz="2400" dirty="0" err="1"/>
              <a:t>cuando</a:t>
            </a:r>
            <a:r>
              <a:rPr lang="en-US" sz="2400" dirty="0"/>
              <a:t> </a:t>
            </a:r>
            <a:r>
              <a:rPr lang="en-US" sz="2400" dirty="0" err="1"/>
              <a:t>tenemos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comparar</a:t>
            </a:r>
            <a:r>
              <a:rPr lang="en-US" sz="2400" dirty="0"/>
              <a:t> dos o </a:t>
            </a:r>
            <a:r>
              <a:rPr lang="en-US" sz="2400" dirty="0" err="1"/>
              <a:t>más</a:t>
            </a:r>
            <a:r>
              <a:rPr lang="en-US" sz="2400" dirty="0"/>
              <a:t> </a:t>
            </a:r>
            <a:r>
              <a:rPr lang="en-US" sz="2400" dirty="0" err="1"/>
              <a:t>fracciones</a:t>
            </a:r>
            <a:r>
              <a:rPr lang="en-US" sz="2400" dirty="0"/>
              <a:t> de </a:t>
            </a:r>
            <a:r>
              <a:rPr lang="en-US" sz="2400" b="1" dirty="0" err="1"/>
              <a:t>distinto</a:t>
            </a:r>
            <a:r>
              <a:rPr lang="en-US" sz="2400" b="1" dirty="0"/>
              <a:t> </a:t>
            </a:r>
            <a:r>
              <a:rPr lang="en-US" sz="2400" b="1" dirty="0" err="1"/>
              <a:t>numerador</a:t>
            </a:r>
            <a:r>
              <a:rPr lang="en-US" sz="2400" b="1" dirty="0"/>
              <a:t> y </a:t>
            </a:r>
            <a:r>
              <a:rPr lang="en-US" sz="2400" b="1" dirty="0" err="1"/>
              <a:t>denominador</a:t>
            </a:r>
            <a:r>
              <a:rPr lang="en-US" sz="2400" b="1" dirty="0"/>
              <a:t> </a:t>
            </a:r>
            <a:r>
              <a:rPr lang="en-US" sz="2400" dirty="0" err="1"/>
              <a:t>podemos</a:t>
            </a:r>
            <a:r>
              <a:rPr lang="en-US" sz="2400" dirty="0"/>
              <a:t> </a:t>
            </a:r>
            <a:r>
              <a:rPr lang="en-US" sz="2400" dirty="0" err="1"/>
              <a:t>seguir</a:t>
            </a:r>
            <a:r>
              <a:rPr lang="en-US" sz="2400" dirty="0"/>
              <a:t> </a:t>
            </a:r>
            <a:r>
              <a:rPr lang="en-US" sz="2400" dirty="0" err="1"/>
              <a:t>diferentes</a:t>
            </a:r>
            <a:r>
              <a:rPr lang="en-US" sz="2400" dirty="0"/>
              <a:t> </a:t>
            </a:r>
            <a:r>
              <a:rPr lang="en-US" sz="2400" dirty="0" err="1"/>
              <a:t>caminos</a:t>
            </a:r>
            <a:r>
              <a:rPr lang="en-US" sz="2400" dirty="0"/>
              <a:t>, </a:t>
            </a:r>
            <a:r>
              <a:rPr lang="en-US" sz="2400" dirty="0" err="1"/>
              <a:t>dependiendo</a:t>
            </a:r>
            <a:r>
              <a:rPr lang="en-US" sz="2400" dirty="0"/>
              <a:t> de los </a:t>
            </a:r>
            <a:r>
              <a:rPr lang="en-US" sz="2400" dirty="0" err="1"/>
              <a:t>números</a:t>
            </a:r>
            <a:r>
              <a:rPr lang="en-US" sz="2400" dirty="0"/>
              <a:t> a </a:t>
            </a:r>
            <a:r>
              <a:rPr lang="en-US" sz="2400" dirty="0" err="1"/>
              <a:t>comparar</a:t>
            </a:r>
            <a:r>
              <a:rPr lang="en-US" sz="24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5/8   3/2    4/4</a:t>
            </a:r>
          </a:p>
          <a:p>
            <a:endParaRPr lang="en-US" dirty="0"/>
          </a:p>
          <a:p>
            <a:r>
              <a:rPr lang="es-ES" dirty="0"/>
              <a:t>En este caso podemos </a:t>
            </a:r>
            <a:r>
              <a:rPr lang="es-ES" b="1" dirty="0"/>
              <a:t>compararlas con la unidad</a:t>
            </a:r>
            <a:r>
              <a:rPr lang="es-ES" dirty="0"/>
              <a:t> y de esta forma determinar el orden: </a:t>
            </a:r>
          </a:p>
          <a:p>
            <a:r>
              <a:rPr lang="es-ES" dirty="0"/>
              <a:t>La fracción </a:t>
            </a:r>
            <a:r>
              <a:rPr lang="es-ES" b="1" dirty="0"/>
              <a:t>5/8</a:t>
            </a:r>
            <a:r>
              <a:rPr lang="es-ES" dirty="0"/>
              <a:t> es </a:t>
            </a:r>
            <a:r>
              <a:rPr lang="es-ES" b="1" dirty="0"/>
              <a:t>menor</a:t>
            </a:r>
            <a:r>
              <a:rPr lang="es-ES" dirty="0"/>
              <a:t> que la unidad, porque el numerador es menor que el denominador.</a:t>
            </a:r>
          </a:p>
          <a:p>
            <a:r>
              <a:rPr lang="es-ES" dirty="0"/>
              <a:t>La fracción </a:t>
            </a:r>
            <a:r>
              <a:rPr lang="es-ES" b="1" dirty="0"/>
              <a:t>3/2</a:t>
            </a:r>
            <a:r>
              <a:rPr lang="es-ES" dirty="0"/>
              <a:t> es </a:t>
            </a:r>
            <a:r>
              <a:rPr lang="es-ES" b="1" dirty="0"/>
              <a:t>mayor</a:t>
            </a:r>
            <a:r>
              <a:rPr lang="es-ES" dirty="0"/>
              <a:t> que la unidad, porque el numerador es mayor que el denominador. </a:t>
            </a:r>
          </a:p>
          <a:p>
            <a:r>
              <a:rPr lang="es-ES" dirty="0"/>
              <a:t>La fracción </a:t>
            </a:r>
            <a:r>
              <a:rPr lang="es-ES" b="1" dirty="0"/>
              <a:t>4/4</a:t>
            </a:r>
            <a:r>
              <a:rPr lang="es-ES" dirty="0"/>
              <a:t> es </a:t>
            </a:r>
            <a:r>
              <a:rPr lang="es-ES" b="1" dirty="0"/>
              <a:t>igual</a:t>
            </a:r>
            <a:r>
              <a:rPr lang="es-ES" dirty="0"/>
              <a:t> a la unidad, porque numerador y denominador son iguales. </a:t>
            </a:r>
          </a:p>
          <a:p>
            <a:r>
              <a:rPr lang="es-ES" dirty="0"/>
              <a:t>Podemos concluir: </a:t>
            </a:r>
            <a:r>
              <a:rPr lang="es-ES" b="1" dirty="0"/>
              <a:t>5/8 &lt; 4/4 &lt; 3/2 </a:t>
            </a:r>
            <a:endParaRPr lang="es-E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Representación</a:t>
            </a:r>
            <a:r>
              <a:rPr lang="en-US" dirty="0" smtClean="0"/>
              <a:t> de </a:t>
            </a:r>
            <a:r>
              <a:rPr lang="en-US" dirty="0" err="1" smtClean="0"/>
              <a:t>fracciones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www.i-matematicas.com/madrid/libro/pagina/Representacion/entrada.htm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www.profesorenlinea.cl/matematica/Fraccio3y4Repres.htm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Grupo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Fracciones</a:t>
            </a:r>
            <a:r>
              <a:rPr lang="en-US" dirty="0" smtClean="0"/>
              <a:t> </a:t>
            </a:r>
            <a:r>
              <a:rPr lang="en-US" dirty="0" err="1" smtClean="0"/>
              <a:t>equivalentes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i="1" dirty="0" smtClean="0"/>
              <a:t>Las </a:t>
            </a:r>
            <a:r>
              <a:rPr lang="es-ES" b="1" i="1" dirty="0" smtClean="0"/>
              <a:t>Fracciones Equivalentes</a:t>
            </a:r>
            <a:r>
              <a:rPr lang="es-ES" i="1" dirty="0" smtClean="0"/>
              <a:t> tienen el mismo valor, aunque parezcan diferentes.</a:t>
            </a:r>
            <a:r>
              <a:rPr lang="es-ES" dirty="0" smtClean="0"/>
              <a:t> </a:t>
            </a:r>
          </a:p>
          <a:p>
            <a:r>
              <a:rPr lang="es-ES" dirty="0" smtClean="0"/>
              <a:t>Estas fracciones son en realidad lo mismo:</a:t>
            </a:r>
            <a:br>
              <a:rPr lang="es-ES" dirty="0" smtClean="0"/>
            </a:br>
            <a:r>
              <a:rPr lang="es-ES" dirty="0" smtClean="0"/>
              <a:t>1/2 = 2/4 = 4/8</a:t>
            </a:r>
          </a:p>
          <a:p>
            <a:r>
              <a:rPr lang="es-ES" b="1" dirty="0" smtClean="0"/>
              <a:t>¿Por qué son lo mismo?</a:t>
            </a:r>
            <a:r>
              <a:rPr lang="es-ES" dirty="0" smtClean="0"/>
              <a:t> Porque cuando multiplicas o divide </a:t>
            </a:r>
            <a:r>
              <a:rPr lang="es-ES" b="1" dirty="0" smtClean="0"/>
              <a:t>a la vez</a:t>
            </a:r>
            <a:r>
              <a:rPr lang="es-ES" dirty="0" smtClean="0"/>
              <a:t> arriba y abajo por el mismo número, la fracción mantiene su valor.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472</Words>
  <Application>Microsoft Office PowerPoint</Application>
  <PresentationFormat>On-screen Show (4:3)</PresentationFormat>
  <Paragraphs>54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Fracciones</vt:lpstr>
      <vt:lpstr>Fracciones , numerador, denominador.</vt:lpstr>
      <vt:lpstr>Slide 3</vt:lpstr>
      <vt:lpstr>Comparando fracciones</vt:lpstr>
      <vt:lpstr>Fracciones de igual numerador </vt:lpstr>
      <vt:lpstr>Slide 6</vt:lpstr>
      <vt:lpstr>Tercer caso: cuando tenemos que comparar dos o más fracciones de distinto numerador y denominador podemos seguir diferentes caminos, dependiendo de los números a comparar.</vt:lpstr>
      <vt:lpstr>Representación de fracciones</vt:lpstr>
      <vt:lpstr>Grupo: Fracciones equivalentes</vt:lpstr>
      <vt:lpstr>La regla a recordar es: </vt:lpstr>
      <vt:lpstr>Por eso, estas fracciones son en realidad la misma:</vt:lpstr>
      <vt:lpstr>Y en un dibujo se ve así: </vt:lpstr>
      <vt:lpstr>Slide 13</vt:lpstr>
      <vt:lpstr>Slide 14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Fracciones</dc:title>
  <dc:creator>gilmore</dc:creator>
  <cp:lastModifiedBy>gilmore</cp:lastModifiedBy>
  <cp:revision>23</cp:revision>
  <dcterms:created xsi:type="dcterms:W3CDTF">2014-02-17T16:30:49Z</dcterms:created>
  <dcterms:modified xsi:type="dcterms:W3CDTF">2014-02-18T12:36:59Z</dcterms:modified>
</cp:coreProperties>
</file>